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f4852c75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f4852c75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f4852c75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f4852c75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f4852c75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f4852c75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f4852c754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f4852c754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f50f8fd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f50f8fd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b5822523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b5822523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b5822523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b5822523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b582252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b582252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5822523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5822523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a5375ab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a5375ab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f50f8fdb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f50f8fd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5375ab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a5375ab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a5375ab5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a5375ab5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a5375ab5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a5375ab5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a5375ab5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a5375ab5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a5375ab5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a5375ab5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a5375ab5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a5375ab5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a5375ab5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a5375ab5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a5375ab5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a5375ab5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a5375ab5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a5375ab5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a5375ab5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a5375ab5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f50f8fdb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f50f8fdb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a5375ab51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a5375ab5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b08aa53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b08aa53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f50f8fdb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f50f8fd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b582252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b582252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b582252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b582252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8c974e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8c974e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f4852c75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f4852c75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ostgis.net/workshops/postgis-intro/index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Geografski Informacioni Sistemi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826050" y="1867828"/>
            <a:ext cx="44889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r"/>
              <a:t>Projekat 1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OSM, PostGIS, i QGIS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r"/>
              <a:t>Projekat 2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GeoServer, Leaflet, App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r"/>
              <a:t>Projekat 3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GIS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Upiti - Military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DISTINCT(pb.osm_id),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pb.way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planet_osm_polygon as pb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planet_osm_polygon as pm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ON ST_DWithin(pm.way, pb.way, 400)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pb.osm_id not in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(SELECT pb.osm_id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FROM planet_osm_polygon as pb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JOIN planet_osm_polygon as pm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	ON ST_Intersects(pb.way, pm.way)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WHERE not pb.building is null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AND pm.landuse='military')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not pb.building is null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pm.landuse='military';</a:t>
            </a:r>
            <a:endParaRPr/>
          </a:p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DISTINCT(pb.osm_id),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pb.way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planet_osm_polygon as pb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planet_osm_polygon as pm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ON ST_DWithin(pm.way, pb.way, 400)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pb.osm_id not in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(SELECT pb.osm_id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FROM planet_osm_polygon as pb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JOIN planet_osm_polygon as pm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	ON ST_Contains(pb.way, pm.way)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WHERE not pb.building is null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AND pm.landuse='military')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not pb.building is null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pm.landuse='military';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Upiti - </a:t>
            </a:r>
            <a:r>
              <a:rPr lang="sr"/>
              <a:t>Military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4975"/>
            <a:ext cx="4419599" cy="36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4975"/>
            <a:ext cx="4419599" cy="363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Upiti - School Safty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505700"/>
            <a:ext cx="6577500" cy="3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ROW_NUMBER() OVER (ORDER BY 1) AS id,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paths.platform_id,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paths.platform_name,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paths.school_id,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paths.school_name,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COUNT(CASE WHEN ST_Crosses(l.way, paths.bird_pth) THEN 1 END),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paths.bird_pth as way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(SELECT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p1.osm_id as platform_id,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p1.name as platform_name,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p2.osm_id as school_id,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p2.name as school_name,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ST_MakeLine(ST_Centroid(p2.way),p1.way) as bird_pth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FROM planet_osm_point as p1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JOIN planet_osm_polygon as p2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ON ST_DWithin(ST_Centroid(p2.way),p1.way, 400)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WHERE p1.public_transport='platform' AND p2.building='school') as paths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JOIN planet_osm_line as 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l.highway in ('residential', 'secondary', 'secondary_link', 'tertiary', 'tertiary_link', 'unclassified')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 platform_id, platform_name, school_id, school_name, bird_pth;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Upiti - School Safty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88" y="1440200"/>
            <a:ext cx="5022275" cy="355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Prostorni index i izvrsenje upita</a:t>
            </a:r>
            <a:endParaRPr/>
          </a:p>
        </p:txBody>
      </p:sp>
      <p:pic>
        <p:nvPicPr>
          <p:cNvPr id="157" name="Google Shape;157;p26" title="Srednje vrednosti izvrsenja upit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416" y="1461450"/>
            <a:ext cx="5463225" cy="33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2 - UI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00" y="1309150"/>
            <a:ext cx="6602798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2 - Geoserver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00" y="1319875"/>
            <a:ext cx="6386042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2 - kod, leaflet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1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map = L.map(</a:t>
            </a:r>
            <a:r>
              <a:rPr lang="sr" sz="11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'map'</a:t>
            </a: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).setView([</a:t>
            </a:r>
            <a:r>
              <a:rPr b="1" lang="sr" sz="1100">
                <a:solidFill>
                  <a:srgbClr val="6600EE"/>
                </a:solidFill>
                <a:latin typeface="Arial"/>
                <a:ea typeface="Arial"/>
                <a:cs typeface="Arial"/>
                <a:sym typeface="Arial"/>
              </a:rPr>
              <a:t>43.32</a:t>
            </a: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sr" sz="1100">
                <a:solidFill>
                  <a:srgbClr val="6600EE"/>
                </a:solidFill>
                <a:latin typeface="Arial"/>
                <a:ea typeface="Arial"/>
                <a:cs typeface="Arial"/>
                <a:sym typeface="Arial"/>
              </a:rPr>
              <a:t>21.88</a:t>
            </a: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r>
              <a:rPr b="1" lang="sr" sz="11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sr" sz="11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popup = L.popup();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wms_tileLayer = L.tileLayer.wms(</a:t>
            </a:r>
            <a:r>
              <a:rPr lang="sr" sz="11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"http://localhost:8080/geoserver/nis/wms"</a:t>
            </a: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,{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layers: [</a:t>
            </a:r>
            <a:r>
              <a:rPr lang="sr" sz="11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"nis_bato"</a:t>
            </a: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format: </a:t>
            </a:r>
            <a:r>
              <a:rPr lang="sr" sz="11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'image/png'</a:t>
            </a: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transperent: </a:t>
            </a:r>
            <a:r>
              <a:rPr b="1" lang="sr" sz="11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})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wms_tileLayer.addTo(map)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Kreira se objekat mape i centrira se na koordinatne nisa u WGS84 projekciji koja se koristi u leafletu.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Kreira se “TileLayer” objekat leafleta koji crta mapu sa WMS servisa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2 - kod, leaflet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'http://localhost:8080/geoserver/nis/wms'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service: 'wms',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version</a:t>
            </a:r>
            <a:r>
              <a:rPr lang="sr"/>
              <a:t>: '1.1.1',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request</a:t>
            </a:r>
            <a:r>
              <a:rPr lang="sr"/>
              <a:t>: 'GetLegendGraphic',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format: 'image/png',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width: '20',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height: '20',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layer: 'nis_bato',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scale: `${scale}`,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bbox: `${bbox_arr}`,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srs: 'EPSG:3857',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srcwidth: '512',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srcheight: '512',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legend_options: 'hideEmptyRules:true'</a:t>
            </a:r>
            <a:endParaRPr/>
          </a:p>
        </p:txBody>
      </p:sp>
      <p:sp>
        <p:nvSpPr>
          <p:cNvPr id="183" name="Google Shape;183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legenda postoji kao request u okviru WMS servisa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Request vraća sliku koja se embeduje unutar html-a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2 - kod, leaflet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'http://localhost:8080/geoserver/nis/wfs'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service:'wfs',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version:'2.0.0',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request: 'GetFeature',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typeNames: </a:t>
            </a:r>
            <a:r>
              <a:rPr i="1" lang="sr"/>
              <a:t>leayers saved in app state</a:t>
            </a:r>
            <a:r>
              <a:rPr lang="sr"/>
              <a:t>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outputFormat: 'application/json',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cql_filter: `DWITHIN(way,POINT(${point.x} ${point.y}),5,meters)`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r"/>
              <a:t>L.CRS.EPSG3857.project(point)</a:t>
            </a:r>
            <a:endParaRPr/>
          </a:p>
        </p:txBody>
      </p:sp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Za dobijanje informacija o objektu na mapi koristi se WFS servis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Radi lakšeg rada, koristi se buffer od 5 metara za odredjivanje kliknutog objekta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Leaflet radi u WGS84 projekciji i potrebno je projetovati kliknutu tačku u EPSG:3857 u kojoj je baza. Tu fukncionalnost pruža Leaflet.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Podaci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950" y="1354975"/>
            <a:ext cx="4483185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3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50" y="1362750"/>
            <a:ext cx="7886161" cy="37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664375" y="1403750"/>
            <a:ext cx="4275600" cy="322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5089925" y="1510900"/>
            <a:ext cx="1307400" cy="26895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5063225" y="4414875"/>
            <a:ext cx="1360800" cy="2787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6868825" y="2156100"/>
            <a:ext cx="196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●"/>
            </a:pPr>
            <a:r>
              <a:rPr lang="s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Mapa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oboto"/>
              <a:buChar char="●"/>
            </a:pPr>
            <a:r>
              <a:rPr lang="sr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Slojevi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Roboto"/>
              <a:buChar char="●"/>
            </a:pPr>
            <a:r>
              <a:rPr lang="sr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3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75" y="1373450"/>
            <a:ext cx="7910444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/>
          <p:nvPr/>
        </p:nvSpPr>
        <p:spPr>
          <a:xfrm>
            <a:off x="6311500" y="1373450"/>
            <a:ext cx="1832400" cy="322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6016900" y="4644450"/>
            <a:ext cx="24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Forma za dodavanje objekta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616775" y="1373450"/>
            <a:ext cx="358200" cy="145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3</a:t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13" y="1352025"/>
            <a:ext cx="7974216" cy="37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/>
          <p:nvPr/>
        </p:nvSpPr>
        <p:spPr>
          <a:xfrm>
            <a:off x="584925" y="3857650"/>
            <a:ext cx="3987000" cy="62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/>
          <p:nvPr/>
        </p:nvSpPr>
        <p:spPr>
          <a:xfrm>
            <a:off x="584925" y="4519800"/>
            <a:ext cx="3987000" cy="6237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4864900" y="3954075"/>
            <a:ext cx="12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Prostorni upit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4864900" y="4631550"/>
            <a:ext cx="14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Vremenski upit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3</a:t>
            </a:r>
            <a:endParaRPr/>
          </a:p>
        </p:txBody>
      </p:sp>
      <p:sp>
        <p:nvSpPr>
          <p:cNvPr id="225" name="Google Shape;225;p3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Aplikacija se inicijalizuje GetCapabilities zahtevom za grupni sloj koji sadrzi sve potrebne sloejve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U stanju se pamte postojeci slojevi sa cql filterom: ‘INCLUDE’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Salje se DescribeFeatureType zahtev za sve slojeve da bi se dobile sve dodatne potrebne informacije poput atributa sloja ili tipa geoprostornog objekta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Nakon toga aplikacija ulazi u svoj “game” loop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25" y="2096063"/>
            <a:ext cx="33432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3</a:t>
            </a:r>
            <a:endParaRPr/>
          </a:p>
        </p:txBody>
      </p:sp>
      <p:sp>
        <p:nvSpPr>
          <p:cNvPr id="232" name="Google Shape;232;p36"/>
          <p:cNvSpPr txBox="1"/>
          <p:nvPr/>
        </p:nvSpPr>
        <p:spPr>
          <a:xfrm>
            <a:off x="311700" y="3106450"/>
            <a:ext cx="852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Kreiranje novog objekta: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Za dodavanje noog objekta u izabrani sloj potrebno je promeniti mod aplikacije u “edit”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Pojavljuje se forma za popunjavanje atributa i na mapi se pojavljuju kontrole za crtanje (leaflet-draw)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Po potvrdjivanju dodavanja kreira se POST zahtev, sa GML telom koje nosi informacije o objektu za dodavanje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leaflet biblioteka je prosirena tako da svaki tip prostornog objekta zna da serijalizuje sebe u GML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311700" y="1413250"/>
            <a:ext cx="852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Slojevi</a:t>
            </a:r>
            <a:r>
              <a:rPr lang="sr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Slojevi se ukljucuju i iskljucuju selektovanjem checkboxa pored zeljenog sloja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Redosled se menja prevlacenjem na zeljenu poziciju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Za svaki sloj se moze primeniti cql filter. Zadrzavanjem misa preko sloja pokazuje se aktivan cql filter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3 - filtering</a:t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88" y="1341325"/>
            <a:ext cx="7951463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5375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825" y="2571754"/>
            <a:ext cx="5968600" cy="25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775" y="613149"/>
            <a:ext cx="3655224" cy="9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3 - queries</a:t>
            </a:r>
            <a:endParaRPr/>
          </a:p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311700" y="1505700"/>
            <a:ext cx="85206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Postoje dve vrste upita, prostorni i vremenski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za potrebe kompleksnijh upita je skinut </a:t>
            </a:r>
            <a:r>
              <a:rPr b="1" lang="sr" sz="1100">
                <a:solidFill>
                  <a:srgbClr val="26252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querylayer </a:t>
            </a:r>
            <a:r>
              <a:rPr lang="sr"/>
              <a:t>plugin za GeoServer koji dodaje funkcije za Cross-Layer filtering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QUERY_LAYER_MAX_FEATURES = 37000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za potrebe izora vremena je koriscena “flatpicker” js biblioteka</a:t>
            </a:r>
            <a:endParaRPr/>
          </a:p>
        </p:txBody>
      </p:sp>
      <p:sp>
        <p:nvSpPr>
          <p:cNvPr id="253" name="Google Shape;253;p39"/>
          <p:cNvSpPr txBox="1"/>
          <p:nvPr/>
        </p:nvSpPr>
        <p:spPr>
          <a:xfrm>
            <a:off x="364325" y="2957525"/>
            <a:ext cx="8468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Prostorni upit: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s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Select all objects of [Layer A] with [Filter A] that are in [Spatial Relation] with objects of [Layer B] wiht [Filter B]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Vremenski upit: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s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Select all objects of [Layer] with [Filter] that is within [Distance] of vehicle path within a certain [Period] of time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Projekat 3 - queries</a:t>
            </a:r>
            <a:endParaRPr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2713375"/>
            <a:ext cx="6791299" cy="9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5" y="3684053"/>
            <a:ext cx="8839199" cy="134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25" y="1324200"/>
            <a:ext cx="2584987" cy="13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2807500" y="1796075"/>
            <a:ext cx="60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latin typeface="Roboto"/>
                <a:ea typeface="Roboto"/>
                <a:cs typeface="Roboto"/>
                <a:sym typeface="Roboto"/>
              </a:rPr>
              <a:t>← parametri zahteva, upit se prosledjuje preko cql_filter-a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Neki detalji…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11700" y="1505700"/>
            <a:ext cx="39999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r"/>
              <a:t>Radi lepseg prikazivanja mape koristi se dupli buffer</a:t>
            </a:r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25" y="1907400"/>
            <a:ext cx="3420857" cy="29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OSM - Elements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19525" y="1543050"/>
            <a:ext cx="44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Elementi: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Node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Relation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Tag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50" y="1368425"/>
            <a:ext cx="3279275" cy="36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780" y="2689578"/>
            <a:ext cx="218965" cy="18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7430" y="2222628"/>
            <a:ext cx="218965" cy="18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6755" y="2435903"/>
            <a:ext cx="218965" cy="18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7780" y="2222616"/>
            <a:ext cx="218965" cy="18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2600" y="2222613"/>
            <a:ext cx="218975" cy="1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37769" y="1989138"/>
            <a:ext cx="218975" cy="18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Neki detalji…</a:t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311700" y="1505700"/>
            <a:ext cx="39999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r"/>
              <a:t>Logika renderovanja komponenti i logika aplikativnog dela su odvojene pomocu mehanizma konteksta u javascriptu</a:t>
            </a:r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100" y="1505700"/>
            <a:ext cx="3999901" cy="299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2571745"/>
            <a:ext cx="3556399" cy="12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Osm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505700"/>
            <a:ext cx="8520600" cy="178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Preuzeta oblast za projekat je “Nis”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OSM podaci su skinuti putem sajta HotExport u osm formatu (osm.pbf)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b9f24ab2-5694-4c55-9894-6607263adb80 - HotExport 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sr"/>
              <a:t>Podaci konvertovani i importovani u PostGIS koriscenjem osm2pgsql alata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sr" sz="1300">
                <a:solidFill>
                  <a:srgbClr val="404040"/>
                </a:solidFill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osm2pgsql -c -d osm -U postgres -H localhost path_to_os.pbf</a:t>
            </a:r>
            <a:endParaRPr b="1" sz="1300">
              <a:solidFill>
                <a:srgbClr val="404040"/>
              </a:solidFill>
              <a:highlight>
                <a:srgbClr val="F5F5F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sr"/>
              <a:t>-c = create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sr"/>
              <a:t>-d = database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sr"/>
              <a:t>-U = username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sr"/>
              <a:t>-H = host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00" y="2571750"/>
            <a:ext cx="43243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PostGIS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311725" y="1489450"/>
            <a:ext cx="852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PostGIS je prostorno proširenje PostgreSQL baze podataka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Pored prezentacija sa predavanja korištena je “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Introduction to PostGIS”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radionica kao referenca i tutorijal - </a:t>
            </a:r>
            <a:r>
              <a:rPr lang="sr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https://postgis.net/workshops/postgis-intro/index.html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Podržava geometrijske tipove podataka u skladu sa OGC Simple Features specifikacijom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Obezbedjuje funkcije koje su dostupne u okviru SQL u skladu sa OGC Simple Features specifikacijom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PostGIS koristi Quadtree i R tree kao indeksne strukture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Slojevi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311725" y="1446600"/>
            <a:ext cx="852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Preuzeti podaci su organizovani u 3 tabele: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planet_osm_point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planet_osm_line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planet_osm_polygon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Nakon inportovanja u bazu, podaci su reorganizovani u slojeve, nad kojima su konstruisani prostorni indexi, koji su kasnije korišteni prilikom razvoja projekata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308275" y="3019500"/>
            <a:ext cx="3728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Landuse polygon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zemljište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Natural polygon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prirodne površine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 polygon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transformatori,...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Leasure polygon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odmarališta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Highway polygon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površine za kretanje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Amenity polygon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razno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Building polygon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zgrade, kuće,..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Historic polygon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istorjiske površine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Railway polygon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objekti železnice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263800" y="3019500"/>
            <a:ext cx="339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 startAt="10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Highway line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putevi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 startAt="10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 line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električna mreža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 startAt="10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Fortress boundary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tvrđava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 startAt="10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Railway line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pruge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 startAt="10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 point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dalekovodi,...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 startAt="10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Historic point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istoriske tačke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 startAt="10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Amenity point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razno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 startAt="10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Shop point 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prodavnice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 startAt="10"/>
            </a:pPr>
            <a:r>
              <a:rPr b="1"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Public transport point</a:t>
            </a: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stanice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Slojevi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311725" y="1446600"/>
            <a:ext cx="8520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Preuzeti su i vremenski podaci u vidu tab-delimited tekstualnih tabela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AVL_DataPoints.txt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OBD_DataPoints.txt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Ovi podaci su importovani u PostGIS: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TDV ⇒ CSV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Rucno kreirana tabela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Kopiranje podataka iz fajla u tabelu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\copy new_table(columns) FROM '/local/path/to/Individual_Landmarks.csv' DELIMITERS ',' CSV HEADER;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lang="s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Kreiranje geometrije i prilagodjavanje projekcije: 4326 ⇒ 3857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latin typeface="Courier New"/>
                <a:ea typeface="Courier New"/>
                <a:cs typeface="Courier New"/>
                <a:sym typeface="Courier New"/>
              </a:rPr>
              <a:t>UPDATE landmarks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latin typeface="Courier New"/>
                <a:ea typeface="Courier New"/>
                <a:cs typeface="Courier New"/>
                <a:sym typeface="Courier New"/>
              </a:rPr>
              <a:t>SET the_geom = ST_Transform(ST_GeomFromText('POINT(' || longitude || ' ' || latitude || ')',4326), 3857);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QGIS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00" y="1330600"/>
            <a:ext cx="6602798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Upiti - Towers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505700"/>
            <a:ext cx="3834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count(*) as num_power, p2.osm_id, p2.building, p2.way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planet_osm_point as p1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planet_osm_polygon as p2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ON ST_DWithin(p1.way,p2.way, 50)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p1.power='tower' AND not p2.building is null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 p2.osm_id, p2.building, p2.way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BY num_power DESC;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425" y="1550825"/>
            <a:ext cx="4648827" cy="328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